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KwLIOUNZn5PMePzUM0c+H5cup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F37F5D-887C-4AD7-B5FB-2DBC99F431E6}">
  <a:tblStyle styleId="{1DF37F5D-887C-4AD7-B5FB-2DBC99F431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86" y="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Izvor fotografije: Pixabay - https://pixabay.com/photos/ship-rhine-rhine-cruises-shipping-3779205/ (datum skidanja: 7.7.2021.)</a:t>
            </a:r>
            <a:endParaRPr/>
          </a:p>
        </p:txBody>
      </p:sp>
      <p:sp>
        <p:nvSpPr>
          <p:cNvPr id="139" name="Google Shape;13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Izvor fotografije: Pixabay - https://pixabay.com/photos/nature-mountains-slovakia-541969/ (datum skidanja: 7.7.2021.) </a:t>
            </a:r>
            <a:endParaRPr/>
          </a:p>
        </p:txBody>
      </p:sp>
      <p:sp>
        <p:nvSpPr>
          <p:cNvPr id="147" name="Google Shape;14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Izvor fotografija: Pixabay -https://pixabay.com/photos/river-landscape-nature-green-2826927/, https://pixabay.com/photos/river-landscape-nature-green-2826927/ (datum skidanja: 7.7.2021.)</a:t>
            </a:r>
            <a:endParaRPr/>
          </a:p>
        </p:txBody>
      </p:sp>
      <p:sp>
        <p:nvSpPr>
          <p:cNvPr id="89" name="Google Shape;8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Izvor fotografije: Pixabay-Panonska nizina u Mađarskoj - https://pixabay.com/photos/sunflower-sunset-summer-clouds-1502357/ (datum skidanja: 7.7.2021.</a:t>
            </a:r>
            <a:endParaRPr/>
          </a:p>
        </p:txBody>
      </p:sp>
      <p:sp>
        <p:nvSpPr>
          <p:cNvPr id="98" name="Google Shape;9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>
            <a:spLocks noGrp="1"/>
          </p:cNvSpPr>
          <p:nvPr>
            <p:ph type="ctrTitle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body" idx="1"/>
          </p:nvPr>
        </p:nvSpPr>
        <p:spPr>
          <a:xfrm>
            <a:off x="838200" y="3075156"/>
            <a:ext cx="10515600" cy="330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1"/>
          </p:nvPr>
        </p:nvSpPr>
        <p:spPr>
          <a:xfrm>
            <a:off x="5183188" y="1922585"/>
            <a:ext cx="6172200" cy="417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body" idx="2"/>
          </p:nvPr>
        </p:nvSpPr>
        <p:spPr>
          <a:xfrm>
            <a:off x="839788" y="4044461"/>
            <a:ext cx="3932237" cy="205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>
            <a:spLocks noGrp="1"/>
          </p:cNvSpPr>
          <p:nvPr>
            <p:ph type="ctrTitle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ubTitle" idx="1"/>
          </p:nvPr>
        </p:nvSpPr>
        <p:spPr>
          <a:xfrm>
            <a:off x="1524000" y="4134636"/>
            <a:ext cx="9144000" cy="140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8200" y="3079994"/>
            <a:ext cx="5181600" cy="330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2"/>
          </p:nvPr>
        </p:nvSpPr>
        <p:spPr>
          <a:xfrm>
            <a:off x="6172200" y="3079994"/>
            <a:ext cx="5181600" cy="330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2"/>
          </p:nvPr>
        </p:nvSpPr>
        <p:spPr>
          <a:xfrm>
            <a:off x="839788" y="3856282"/>
            <a:ext cx="5157787" cy="2637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3"/>
          </p:nvPr>
        </p:nvSpPr>
        <p:spPr>
          <a:xfrm>
            <a:off x="6172200" y="2961853"/>
            <a:ext cx="5183188" cy="498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4"/>
          </p:nvPr>
        </p:nvSpPr>
        <p:spPr>
          <a:xfrm>
            <a:off x="6172200" y="3856282"/>
            <a:ext cx="5183188" cy="2637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>
            <a:spLocks noGrp="1"/>
          </p:cNvSpPr>
          <p:nvPr>
            <p:ph type="pic" idx="2"/>
          </p:nvPr>
        </p:nvSpPr>
        <p:spPr>
          <a:xfrm>
            <a:off x="5183188" y="1922585"/>
            <a:ext cx="6172200" cy="426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839788" y="4044461"/>
            <a:ext cx="3932237" cy="208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" name="Google Shape;12;p19" descr="ppt-header-GEA-3-1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0"/>
            <a:ext cx="12192000" cy="11493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enciklopedija.hr/natuknica.aspx?ID=196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>
            <a:spLocks noGrp="1"/>
          </p:cNvSpPr>
          <p:nvPr>
            <p:ph type="ctrTitle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hr-HR"/>
              <a:t>Velike prirodne regije Srednje Europe</a:t>
            </a:r>
            <a:endParaRPr/>
          </a:p>
        </p:txBody>
      </p:sp>
      <p:sp>
        <p:nvSpPr>
          <p:cNvPr id="48" name="Google Shape;48;p1"/>
          <p:cNvSpPr txBox="1"/>
          <p:nvPr/>
        </p:nvSpPr>
        <p:spPr>
          <a:xfrm>
            <a:off x="195309" y="1349406"/>
            <a:ext cx="37374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SREDNJA EUROPA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"/>
          <p:cNvSpPr txBox="1">
            <a:spLocks noGrp="1"/>
          </p:cNvSpPr>
          <p:nvPr>
            <p:ph type="body" idx="1"/>
          </p:nvPr>
        </p:nvSpPr>
        <p:spPr>
          <a:xfrm>
            <a:off x="838200" y="3075156"/>
            <a:ext cx="10515600" cy="330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 sz="2400" i="1"/>
              <a:t>Koja su prirodna bogatstva starog gorja i pobrđa?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 sz="2400" i="1"/>
              <a:t>Gdje se razvila prva industrija?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/>
              <a:t>kameni ugljen, željezna ruda, bakar i olovna ruda, sol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/>
              <a:t>šume – smanjene površine </a:t>
            </a:r>
            <a:r>
              <a:rPr lang="hr-HR" sz="2400" i="1"/>
              <a:t>(Zašto?)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/>
              <a:t>Schwarzwald, Šumava, Rudna gora, Sudeti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</p:txBody>
      </p:sp>
      <p:sp>
        <p:nvSpPr>
          <p:cNvPr id="110" name="Google Shape;110;p10"/>
          <p:cNvSpPr txBox="1"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Stara gorja i pobrđa</a:t>
            </a:r>
            <a:endParaRPr/>
          </a:p>
        </p:txBody>
      </p:sp>
      <p:pic>
        <p:nvPicPr>
          <p:cNvPr id="111" name="Google Shape;11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030" y="1516566"/>
            <a:ext cx="5119970" cy="2714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"/>
          <p:cNvSpPr txBox="1">
            <a:spLocks noGrp="1"/>
          </p:cNvSpPr>
          <p:nvPr>
            <p:ph type="body" idx="1"/>
          </p:nvPr>
        </p:nvSpPr>
        <p:spPr>
          <a:xfrm>
            <a:off x="838200" y="3075156"/>
            <a:ext cx="10515600" cy="330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/>
              <a:t>jug Srednje Europe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 sz="2400" i="1"/>
              <a:t>Pomoću atlasa izdvojite mlade planine koje se nalaze u Srednjoj Europi.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i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/>
              <a:t>Alpe, Karpati, Krkonoše (izvor rijeke Labe), Jura, Dinarsko gorje, Karpati</a:t>
            </a:r>
            <a:endParaRPr/>
          </a:p>
        </p:txBody>
      </p:sp>
      <p:sp>
        <p:nvSpPr>
          <p:cNvPr id="117" name="Google Shape;117;p11"/>
          <p:cNvSpPr txBox="1"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Mlade planine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2" descr="C:\Users\Svjetlana\Documents\školska knjiga\ppt\7\švicarska-reljef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27987" y="0"/>
            <a:ext cx="6282273" cy="359414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2"/>
          <p:cNvSpPr txBox="1"/>
          <p:nvPr/>
        </p:nvSpPr>
        <p:spPr>
          <a:xfrm>
            <a:off x="377750" y="1478992"/>
            <a:ext cx="4689900" cy="61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Možete li na ovoj karti prepoznati Alpe? Po čemu? Izdvojite Alpske države i pokažite na karti!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pružaju se od Ligurskog zaljeva do Bečke zavale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1100 km duge i oko 200 km široke, najviši vrhovi &gt;3500 m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niske temperature         ledenjaci na vrhu (lavine)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 – povezivanje prometno povezivanje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šume, stočarstvo, turizam, vodna snaga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Istražite koji su najviši vrhovi Alpskih država.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https://enciklopedija.hr/natuknica.aspx?ID=1960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p12"/>
          <p:cNvCxnSpPr/>
          <p:nvPr/>
        </p:nvCxnSpPr>
        <p:spPr>
          <a:xfrm>
            <a:off x="2796465" y="4128116"/>
            <a:ext cx="33735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25" name="Google Shape;12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7320" y="3681973"/>
            <a:ext cx="6554680" cy="269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/>
        </p:nvSpPr>
        <p:spPr>
          <a:xfrm>
            <a:off x="2097508" y="1105791"/>
            <a:ext cx="28319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ALPE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>
            <a:spLocks noGrp="1"/>
          </p:cNvSpPr>
          <p:nvPr>
            <p:ph type="body" idx="1"/>
          </p:nvPr>
        </p:nvSpPr>
        <p:spPr>
          <a:xfrm>
            <a:off x="6922132" y="1237840"/>
            <a:ext cx="3887680" cy="463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r-HR" sz="2000" i="1"/>
              <a:t>U bilježnicu skicirajte ledenjačku dolinu.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r-HR" sz="2000" i="1"/>
              <a:t>Potražite rijeke kojima je izvor na Alpama te ih zabilježite u bilježnicu.</a:t>
            </a:r>
            <a:endParaRPr/>
          </a:p>
        </p:txBody>
      </p:sp>
      <p:pic>
        <p:nvPicPr>
          <p:cNvPr id="132" name="Google Shape;13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107" y="543388"/>
            <a:ext cx="6677025" cy="60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7441" y="3713407"/>
            <a:ext cx="4704349" cy="255302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3"/>
          <p:cNvSpPr/>
          <p:nvPr/>
        </p:nvSpPr>
        <p:spPr>
          <a:xfrm>
            <a:off x="9072979" y="5042517"/>
            <a:ext cx="2467992" cy="284085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3"/>
          <p:cNvSpPr txBox="1"/>
          <p:nvPr/>
        </p:nvSpPr>
        <p:spPr>
          <a:xfrm>
            <a:off x="7117441" y="6266430"/>
            <a:ext cx="27076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Ledenjačka dolina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669525" y="2686103"/>
            <a:ext cx="7204968" cy="347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r-HR" sz="2400" i="1"/>
              <a:t>Gdje izvire većina srednjoeuropskih rijeka?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r-HR" sz="2400" i="1"/>
              <a:t>Kada imaju najveći vodostaj?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sz="2400"/>
              <a:t>Dunav, Rajna, Elba, Weser, Wisla, Odra, Rhone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sz="2400"/>
              <a:t>rijeke čine važne plovne puteve i izlaz na more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sz="2400"/>
              <a:t>estuariji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sz="2400"/>
              <a:t>kanal Mittelland – Sjevernoeuropska nizina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sz="2400"/>
              <a:t>najprometnija rijeka Rajna – Rotterdam (najveća i najvažnija pomorska luka)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sz="2400"/>
              <a:t>plovni put Rajna - Majna – Dunav -1992.g. </a:t>
            </a:r>
            <a:endParaRPr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title"/>
          </p:nvPr>
        </p:nvSpPr>
        <p:spPr>
          <a:xfrm>
            <a:off x="838200" y="1915235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Rijeke</a:t>
            </a:r>
            <a:endParaRPr/>
          </a:p>
        </p:txBody>
      </p:sp>
      <p:pic>
        <p:nvPicPr>
          <p:cNvPr id="143" name="Google Shape;14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9840" y="928380"/>
            <a:ext cx="5852160" cy="3901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>
            <a:spLocks noGrp="1"/>
          </p:cNvSpPr>
          <p:nvPr>
            <p:ph type="body" idx="1"/>
          </p:nvPr>
        </p:nvSpPr>
        <p:spPr>
          <a:xfrm>
            <a:off x="705036" y="2613517"/>
            <a:ext cx="3192262" cy="330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50" name="Google Shape;150;p15"/>
          <p:cNvSpPr txBox="1"/>
          <p:nvPr/>
        </p:nvSpPr>
        <p:spPr>
          <a:xfrm>
            <a:off x="1802167" y="1273564"/>
            <a:ext cx="15979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KARPATI</a:t>
            </a:r>
            <a:endParaRPr/>
          </a:p>
        </p:txBody>
      </p:sp>
      <p:sp>
        <p:nvSpPr>
          <p:cNvPr id="151" name="Google Shape;151;p15"/>
          <p:cNvSpPr txBox="1"/>
          <p:nvPr/>
        </p:nvSpPr>
        <p:spPr>
          <a:xfrm>
            <a:off x="168676" y="2048793"/>
            <a:ext cx="449394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istočno od Bečke zavale te sa sjevera i istoka uokviruju Panonsku nizinu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Zapadni Karpati</a:t>
            </a:r>
            <a:endParaRPr/>
          </a:p>
        </p:txBody>
      </p:sp>
      <p:pic>
        <p:nvPicPr>
          <p:cNvPr id="152" name="Google Shape;152;p15" descr="Slika na kojoj se prikazuje na otvorenom, stablo, nebo, planina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676" y="3063138"/>
            <a:ext cx="12023324" cy="3794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>
            <a:spLocks noGrp="1"/>
          </p:cNvSpPr>
          <p:nvPr>
            <p:ph type="body" idx="1"/>
          </p:nvPr>
        </p:nvSpPr>
        <p:spPr>
          <a:xfrm>
            <a:off x="838200" y="3075156"/>
            <a:ext cx="3849210" cy="330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/>
              <a:t>umjereno topla vlažna klima (utjecaj Atlantskog oceana i kontinentske Europe)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/>
              <a:t>travnjaci, hrast i bukva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/>
              <a:t>kontinentalnost – povećava se od zapada prema istoku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/>
              <a:t>visoke planine – vlažna snježno-šumska klima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/>
              <a:t>vazdazelene šume</a:t>
            </a:r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Klima i biljni pokrov</a:t>
            </a:r>
            <a:endParaRPr/>
          </a:p>
        </p:txBody>
      </p:sp>
      <p:pic>
        <p:nvPicPr>
          <p:cNvPr id="159" name="Google Shape;1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6927" y="1612442"/>
            <a:ext cx="6765073" cy="4386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r-HR"/>
              <a:t>Provjerimo naučeno</a:t>
            </a:r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body" idx="2"/>
          </p:nvPr>
        </p:nvSpPr>
        <p:spPr>
          <a:xfrm>
            <a:off x="836612" y="2983522"/>
            <a:ext cx="3932237" cy="205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r-HR"/>
              <a:t>Riješite radnu bilježnicu str.70-73.</a:t>
            </a:r>
            <a:endParaRPr/>
          </a:p>
        </p:txBody>
      </p:sp>
      <p:graphicFrame>
        <p:nvGraphicFramePr>
          <p:cNvPr id="166" name="Google Shape;166;p17"/>
          <p:cNvGraphicFramePr/>
          <p:nvPr/>
        </p:nvGraphicFramePr>
        <p:xfrm>
          <a:off x="4935985" y="1266091"/>
          <a:ext cx="6764800" cy="5913170"/>
        </p:xfrm>
        <a:graphic>
          <a:graphicData uri="http://schemas.openxmlformats.org/drawingml/2006/table">
            <a:tbl>
              <a:tblPr firstRow="1" bandRow="1">
                <a:noFill/>
                <a:tableStyleId>{1DF37F5D-887C-4AD7-B5FB-2DBC99F431E6}</a:tableStyleId>
              </a:tblPr>
              <a:tblGrid>
                <a:gridCol w="148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u="none" strike="noStrike" cap="none"/>
                        <a:t>Znam i mogu…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/>
                        <a:t>+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/>
                        <a:t>+/-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/>
                        <a:t>-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/>
                        <a:t>Opisati i usporediti geografske posebnosti regija.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/>
                        <a:t>Opisati Alpe i prednosti života u njima.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/>
                        <a:t>Usporediti Pribaltičku i Panonsku nizinu prema prirodnoj osnovi, gospodarskoj valorizaciji i načinu života.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/>
                        <a:t>Objasniti gospodarsku važnost sredogorja i utjecaj na rani industrijski razvoj.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r-HR"/>
              <a:t>IZRADILA</a:t>
            </a:r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body" idx="1"/>
          </p:nvPr>
        </p:nvSpPr>
        <p:spPr>
          <a:xfrm>
            <a:off x="958660" y="3634153"/>
            <a:ext cx="6172200" cy="417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r-HR"/>
              <a:t>Marija Ros Kozarić, prof.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>
            <a:spLocks noGrp="1"/>
          </p:cNvSpPr>
          <p:nvPr>
            <p:ph type="body" idx="1"/>
          </p:nvPr>
        </p:nvSpPr>
        <p:spPr>
          <a:xfrm>
            <a:off x="838200" y="3075156"/>
            <a:ext cx="10515600" cy="330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800"/>
              <a:buChar char="•"/>
            </a:pPr>
            <a:r>
              <a:rPr lang="hr-HR">
                <a:solidFill>
                  <a:srgbClr val="A5A5A5"/>
                </a:solidFill>
              </a:rPr>
              <a:t>Učenik će </a:t>
            </a:r>
            <a:r>
              <a:rPr lang="hr-HR"/>
              <a:t>opisati i usporediti geografske posebnosti regija.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800"/>
              <a:buChar char="•"/>
            </a:pPr>
            <a:r>
              <a:rPr lang="hr-HR">
                <a:solidFill>
                  <a:srgbClr val="A5A5A5"/>
                </a:solidFill>
              </a:rPr>
              <a:t>Učenik će </a:t>
            </a:r>
            <a:r>
              <a:rPr lang="hr-HR"/>
              <a:t>opisati Alpe i prednosti života u njima.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800"/>
              <a:buChar char="•"/>
            </a:pPr>
            <a:r>
              <a:rPr lang="hr-HR">
                <a:solidFill>
                  <a:srgbClr val="A5A5A5"/>
                </a:solidFill>
              </a:rPr>
              <a:t>Učenik će </a:t>
            </a:r>
            <a:r>
              <a:rPr lang="hr-HR"/>
              <a:t>usporediti Pribaltičku i Panonsku nizinu prema prirodnoj osnovi, gospodarskoj valorizaciji i načinu života.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800"/>
              <a:buChar char="•"/>
            </a:pPr>
            <a:r>
              <a:rPr lang="hr-HR">
                <a:solidFill>
                  <a:srgbClr val="A5A5A5"/>
                </a:solidFill>
              </a:rPr>
              <a:t>Učenik će </a:t>
            </a:r>
            <a:r>
              <a:rPr lang="hr-HR"/>
              <a:t>objasniti gospodarsku važnost sredogorja i utjecaj na rani industrijski razvoj. </a:t>
            </a:r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ISHODI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body" idx="1"/>
          </p:nvPr>
        </p:nvSpPr>
        <p:spPr>
          <a:xfrm>
            <a:off x="838200" y="3075156"/>
            <a:ext cx="10515600" cy="330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/>
              <a:t>Pomoću atlasa izdvojite države koje pripadaju regiji Srednja Europa.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/>
              <a:t>U koju regiji ubrajamo Hrvatsku?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/>
              <a:t>Kroz koliko se stupnjeva geografske mreže proteže regija Srednja Europa?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/>
              <a:t>Usporedite površinu Srednje Europe s ostalim regijama.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/>
              <a:t>Kakav reljef ima regija Srednja Europa?</a:t>
            </a:r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Ponovimo…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 txBox="1">
            <a:spLocks noGrp="1"/>
          </p:cNvSpPr>
          <p:nvPr>
            <p:ph type="body" idx="1"/>
          </p:nvPr>
        </p:nvSpPr>
        <p:spPr>
          <a:xfrm>
            <a:off x="715643" y="2428278"/>
            <a:ext cx="3427001" cy="390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/>
              <a:t>između Sjevernoga i Baltičkoga mora na sjeveru i Jadranskoga mora na jugu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/>
              <a:t>povezuje ostale europske regije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/>
              <a:t>reljef: nizine, sredogorja i pobrđa, planine</a:t>
            </a:r>
            <a:endParaRPr sz="2400"/>
          </a:p>
        </p:txBody>
      </p:sp>
      <p:sp>
        <p:nvSpPr>
          <p:cNvPr id="66" name="Google Shape;66;p4"/>
          <p:cNvSpPr txBox="1">
            <a:spLocks noGrp="1"/>
          </p:cNvSpPr>
          <p:nvPr>
            <p:ph type="title"/>
          </p:nvPr>
        </p:nvSpPr>
        <p:spPr>
          <a:xfrm>
            <a:off x="403303" y="966439"/>
            <a:ext cx="3739341" cy="133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Geografski položaj i reljef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5079" y="661916"/>
            <a:ext cx="5244555" cy="5557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34828" y="1488165"/>
            <a:ext cx="7033289" cy="4803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>
            <a:spLocks noGrp="1"/>
          </p:cNvSpPr>
          <p:nvPr>
            <p:ph type="body" idx="1"/>
          </p:nvPr>
        </p:nvSpPr>
        <p:spPr>
          <a:xfrm>
            <a:off x="838200" y="3075156"/>
            <a:ext cx="10515600" cy="330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/>
              <a:t>Sjevernoeuropska nizina (Njemačko – poljska nizina)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/>
              <a:t>rub ledenog pokrova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/>
              <a:t>morene (ponegdje debeli i 300 m)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/>
              <a:t>jezera i močvare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 sz="2400" i="1"/>
              <a:t>U atlasu potražite nekoliko jezera i močvarnih područja u Sjevernoeuropskoj nizini.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title"/>
          </p:nvPr>
        </p:nvSpPr>
        <p:spPr>
          <a:xfrm>
            <a:off x="305539" y="1334791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Nizine</a:t>
            </a:r>
            <a:endParaRPr/>
          </a:p>
        </p:txBody>
      </p:sp>
      <p:sp>
        <p:nvSpPr>
          <p:cNvPr id="79" name="Google Shape;79;p6"/>
          <p:cNvSpPr txBox="1"/>
          <p:nvPr/>
        </p:nvSpPr>
        <p:spPr>
          <a:xfrm>
            <a:off x="3275860" y="2105659"/>
            <a:ext cx="61877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Sjevernoeuropska (Njemačko – poljska nizina)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5723" y="1762413"/>
            <a:ext cx="7480961" cy="468877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7"/>
          <p:cNvSpPr txBox="1"/>
          <p:nvPr/>
        </p:nvSpPr>
        <p:spPr>
          <a:xfrm>
            <a:off x="8850923" y="1992923"/>
            <a:ext cx="2848708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Pomoću atlasa, u svoje bilježnice napišite rijeke koje protječu kroz pradoline Njemačko-poljske nizine. Kojim sljevovima pripadaju te rijeke?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8" descr="Slika na kojoj se prikazuje trava, biljka, na otvorenom, zeleno&#10;&#10;Opis je automatski generira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47493" y="15867"/>
            <a:ext cx="5119699" cy="341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8" descr="Slika na kojoj se prikazuje nebo, voda, na otvorenom, priroda&#10;&#10;Opis je automatski generir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3888" y="3441951"/>
            <a:ext cx="4616539" cy="307649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8"/>
          <p:cNvSpPr txBox="1"/>
          <p:nvPr/>
        </p:nvSpPr>
        <p:spPr>
          <a:xfrm>
            <a:off x="446049" y="4192859"/>
            <a:ext cx="71386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Krajolici Poljske</a:t>
            </a:r>
            <a:endParaRPr/>
          </a:p>
        </p:txBody>
      </p:sp>
      <p:pic>
        <p:nvPicPr>
          <p:cNvPr id="94" name="Google Shape;9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84721" y="0"/>
            <a:ext cx="357799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"/>
          <p:cNvSpPr txBox="1">
            <a:spLocks noGrp="1"/>
          </p:cNvSpPr>
          <p:nvPr>
            <p:ph type="body" idx="1"/>
          </p:nvPr>
        </p:nvSpPr>
        <p:spPr>
          <a:xfrm>
            <a:off x="648070" y="2805344"/>
            <a:ext cx="6719656" cy="357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/>
              <a:t>riječni nanosi i prapor </a:t>
            </a:r>
            <a:r>
              <a:rPr lang="hr-HR" sz="2400" i="1"/>
              <a:t>(Koja rijeka protječe Panonskom nizinom, a ujedno je dio najvažnije europskog riječno-morskog plovnog puta?)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/>
              <a:t>crnica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/>
              <a:t>zapad – poljodjelstvo, istok – suhe stepske ravnice (puste) - stočarstvo</a:t>
            </a:r>
            <a:endParaRPr/>
          </a:p>
        </p:txBody>
      </p:sp>
      <p:sp>
        <p:nvSpPr>
          <p:cNvPr id="101" name="Google Shape;101;p9"/>
          <p:cNvSpPr txBox="1"/>
          <p:nvPr/>
        </p:nvSpPr>
        <p:spPr>
          <a:xfrm>
            <a:off x="648070" y="1562470"/>
            <a:ext cx="24413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PANONSKA NIZINA</a:t>
            </a:r>
            <a:endParaRPr/>
          </a:p>
        </p:txBody>
      </p:sp>
      <p:pic>
        <p:nvPicPr>
          <p:cNvPr id="102" name="Google Shape;102;p9" descr="Slika na kojoj se prikazuje trava, na otvorenom, nebo, polje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5831" y="390042"/>
            <a:ext cx="4717613" cy="314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" descr="Slika na kojoj se prikazuje nebo, voda, na otvorenom, trava&#10;&#10;Opis je automatski generir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4420" y="3882826"/>
            <a:ext cx="4760496" cy="240256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"/>
          <p:cNvSpPr txBox="1"/>
          <p:nvPr/>
        </p:nvSpPr>
        <p:spPr>
          <a:xfrm>
            <a:off x="7035831" y="3882826"/>
            <a:ext cx="27616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Dunav u Mađarskoj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</Words>
  <Application>Microsoft Office PowerPoint</Application>
  <PresentationFormat>Široki zaslon</PresentationFormat>
  <Paragraphs>101</Paragraphs>
  <Slides>18</Slides>
  <Notes>18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Velike prirodne regije Srednje Europe</vt:lpstr>
      <vt:lpstr>ISHODI</vt:lpstr>
      <vt:lpstr>Ponovimo…</vt:lpstr>
      <vt:lpstr>Geografski položaj i reljef</vt:lpstr>
      <vt:lpstr>PowerPoint prezentacija</vt:lpstr>
      <vt:lpstr>Nizine</vt:lpstr>
      <vt:lpstr>PowerPoint prezentacija</vt:lpstr>
      <vt:lpstr>PowerPoint prezentacija</vt:lpstr>
      <vt:lpstr>PowerPoint prezentacija</vt:lpstr>
      <vt:lpstr>Stara gorja i pobrđa</vt:lpstr>
      <vt:lpstr>Mlade planine</vt:lpstr>
      <vt:lpstr>PowerPoint prezentacija</vt:lpstr>
      <vt:lpstr>PowerPoint prezentacija</vt:lpstr>
      <vt:lpstr>Rijeke</vt:lpstr>
      <vt:lpstr>PowerPoint prezentacija</vt:lpstr>
      <vt:lpstr>Klima i biljni pokrov</vt:lpstr>
      <vt:lpstr>Provjerimo naučeno</vt:lpstr>
      <vt:lpstr>IZRADILA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Velike prirodne regije Srednje Europe</dc:title>
  <dc:creator>Microsoft Office User</dc:creator>
  <cp:lastModifiedBy>Marija Ros Kozarić</cp:lastModifiedBy>
  <cp:revision>1</cp:revision>
  <dcterms:created xsi:type="dcterms:W3CDTF">2021-01-04T08:54:24Z</dcterms:created>
  <dcterms:modified xsi:type="dcterms:W3CDTF">2021-07-15T15:07:36Z</dcterms:modified>
</cp:coreProperties>
</file>